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ungee Shade" panose="020B0604020202020204" charset="-93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stoga" panose="020B0604020202020204" charset="-93"/>
      <p:regular r:id="rId21"/>
    </p:embeddedFont>
    <p:embeddedFont>
      <p:font typeface="Dancing Script" panose="020B0604020202020204" charset="-93"/>
      <p:regular r:id="rId22"/>
    </p:embeddedFont>
    <p:embeddedFont>
      <p:font typeface="Fraunces SemiBold" panose="020B0604020202020204" charset="-93"/>
      <p:regular r:id="rId23"/>
    </p:embeddedFont>
    <p:embeddedFont>
      <p:font typeface="Glacial Indifference" panose="020B0604020202020204" charset="0"/>
      <p:regular r:id="rId24"/>
    </p:embeddedFont>
    <p:embeddedFont>
      <p:font typeface="Heading Now 31-38 Italics" panose="020B0604020202020204" charset="0"/>
      <p:regular r:id="rId25"/>
    </p:embeddedFont>
    <p:embeddedFont>
      <p:font typeface="Heading Now 71-78" panose="020B0604020202020204" charset="0"/>
      <p:regular r:id="rId26"/>
    </p:embeddedFont>
    <p:embeddedFont>
      <p:font typeface="Heading Now 71-78 Bold Italics" panose="020B0604020202020204" charset="0"/>
      <p:regular r:id="rId27"/>
    </p:embeddedFont>
    <p:embeddedFont>
      <p:font typeface="Heading Now 71-78 Italics" panose="020B0604020202020204" charset="0"/>
      <p:regular r:id="rId28"/>
    </p:embeddedFont>
    <p:embeddedFont>
      <p:font typeface="Isabella" panose="020B0604020202020204" charset="0"/>
      <p:regular r:id="rId29"/>
    </p:embeddedFont>
    <p:embeddedFont>
      <p:font typeface="Malik" panose="020B0604020202020204" charset="-93"/>
      <p:regular r:id="rId30"/>
    </p:embeddedFont>
    <p:embeddedFont>
      <p:font typeface="Noto Serif Display ExtraCondensed Light Bold" panose="020B0604020202020204"/>
      <p:regular r:id="rId31"/>
    </p:embeddedFont>
    <p:embeddedFont>
      <p:font typeface="Quicksand" panose="020B0604020202020204" charset="-9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426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2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12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0.svg"/><Relationship Id="rId5" Type="http://schemas.openxmlformats.org/officeDocument/2006/relationships/image" Target="../media/image96.sv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13.svg"/><Relationship Id="rId14" Type="http://schemas.openxmlformats.org/officeDocument/2006/relationships/image" Target="../media/image10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gif"/><Relationship Id="rId3" Type="http://schemas.openxmlformats.org/officeDocument/2006/relationships/image" Target="../media/image29.svg"/><Relationship Id="rId7" Type="http://schemas.openxmlformats.org/officeDocument/2006/relationships/image" Target="../media/image10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gif"/><Relationship Id="rId5" Type="http://schemas.openxmlformats.org/officeDocument/2006/relationships/image" Target="../media/image105.svg"/><Relationship Id="rId10" Type="http://schemas.openxmlformats.org/officeDocument/2006/relationships/image" Target="../media/image110.sv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13.gif"/><Relationship Id="rId5" Type="http://schemas.openxmlformats.org/officeDocument/2006/relationships/image" Target="../media/image96.svg"/><Relationship Id="rId10" Type="http://schemas.openxmlformats.org/officeDocument/2006/relationships/image" Target="../media/image112.png"/><Relationship Id="rId4" Type="http://schemas.openxmlformats.org/officeDocument/2006/relationships/image" Target="../media/image95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3" Type="http://schemas.openxmlformats.org/officeDocument/2006/relationships/image" Target="../media/image3.svg"/><Relationship Id="rId7" Type="http://schemas.openxmlformats.org/officeDocument/2006/relationships/image" Target="../media/image1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5.svg"/><Relationship Id="rId10" Type="http://schemas.openxmlformats.org/officeDocument/2006/relationships/image" Target="../media/image118.svg"/><Relationship Id="rId4" Type="http://schemas.openxmlformats.org/officeDocument/2006/relationships/image" Target="../media/image4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svg"/><Relationship Id="rId18" Type="http://schemas.openxmlformats.org/officeDocument/2006/relationships/image" Target="../media/image77.sv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3.png"/><Relationship Id="rId16" Type="http://schemas.openxmlformats.org/officeDocument/2006/relationships/image" Target="../media/image7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41.svg"/><Relationship Id="rId5" Type="http://schemas.openxmlformats.org/officeDocument/2006/relationships/image" Target="../media/image66.svg"/><Relationship Id="rId15" Type="http://schemas.openxmlformats.org/officeDocument/2006/relationships/image" Target="../media/image74.svg"/><Relationship Id="rId10" Type="http://schemas.openxmlformats.org/officeDocument/2006/relationships/image" Target="../media/image40.png"/><Relationship Id="rId19" Type="http://schemas.openxmlformats.org/officeDocument/2006/relationships/image" Target="../media/image78.gif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6.png"/><Relationship Id="rId3" Type="http://schemas.openxmlformats.org/officeDocument/2006/relationships/image" Target="../media/image29.sv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31.svg"/><Relationship Id="rId15" Type="http://schemas.openxmlformats.org/officeDocument/2006/relationships/image" Target="../media/image88.gif"/><Relationship Id="rId10" Type="http://schemas.openxmlformats.org/officeDocument/2006/relationships/image" Target="../media/image83.svg"/><Relationship Id="rId4" Type="http://schemas.openxmlformats.org/officeDocument/2006/relationships/image" Target="../media/image30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1255" y="-2017079"/>
            <a:ext cx="13902753" cy="1338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2172" y="-668293"/>
            <a:ext cx="2446436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864009" y="6950278"/>
            <a:ext cx="2423991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42604" y="5576727"/>
            <a:ext cx="2845396" cy="27471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" y="-28074"/>
            <a:ext cx="18288000" cy="9477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7"/>
              </a:lnSpc>
            </a:pPr>
            <a:endParaRPr/>
          </a:p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22423D"/>
                </a:solidFill>
                <a:latin typeface="Bungee Shade"/>
              </a:rPr>
              <a:t>  Sinh viên</a:t>
            </a:r>
          </a:p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22423D"/>
                </a:solidFill>
                <a:latin typeface="Bungee Shade"/>
              </a:rPr>
              <a:t>                              </a:t>
            </a:r>
          </a:p>
          <a:p>
            <a:pPr algn="ctr">
              <a:lnSpc>
                <a:spcPts val="15407"/>
              </a:lnSpc>
            </a:pPr>
            <a:r>
              <a:rPr lang="en-US" sz="18342">
                <a:solidFill>
                  <a:srgbClr val="22423D"/>
                </a:solidFill>
                <a:latin typeface="Calistoga"/>
              </a:rPr>
              <a:t>       Học và chơi       </a:t>
            </a:r>
          </a:p>
          <a:p>
            <a:pPr algn="ctr">
              <a:lnSpc>
                <a:spcPts val="15407"/>
              </a:lnSpc>
            </a:pPr>
            <a:r>
              <a:rPr lang="en-US" sz="18342">
                <a:solidFill>
                  <a:srgbClr val="22423D"/>
                </a:solidFill>
                <a:latin typeface="Calistoga"/>
              </a:rPr>
              <a:t>    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656628" y="7639978"/>
            <a:ext cx="4884036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9050" y="2194621"/>
            <a:ext cx="2580269" cy="29488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25540" y="8203133"/>
            <a:ext cx="8381379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--Quách Tĩnh--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83500" y="2935924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47631" y="3190243"/>
            <a:ext cx="3186537" cy="36061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12159" y="6151327"/>
            <a:ext cx="4868329" cy="50141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326543" y="2096082"/>
            <a:ext cx="12932757" cy="579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1"/>
              </a:lnSpc>
            </a:pPr>
            <a:r>
              <a:rPr lang="en-US" sz="17728" dirty="0">
                <a:solidFill>
                  <a:srgbClr val="22423D"/>
                </a:solidFill>
                <a:latin typeface="Isabella"/>
              </a:rPr>
              <a:t>Ý </a:t>
            </a:r>
            <a:r>
              <a:rPr lang="en-US" sz="17728" dirty="0" err="1">
                <a:solidFill>
                  <a:srgbClr val="22423D"/>
                </a:solidFill>
                <a:latin typeface="Isabella"/>
              </a:rPr>
              <a:t>nghĩa</a:t>
            </a:r>
            <a:r>
              <a:rPr lang="en-US" sz="17728" dirty="0">
                <a:solidFill>
                  <a:srgbClr val="22423D"/>
                </a:solidFill>
                <a:latin typeface="Isabella"/>
              </a:rPr>
              <a:t> </a:t>
            </a:r>
            <a:r>
              <a:rPr lang="en-US" sz="17728" dirty="0" err="1">
                <a:solidFill>
                  <a:srgbClr val="22423D"/>
                </a:solidFill>
                <a:latin typeface="Isabella"/>
              </a:rPr>
              <a:t>của</a:t>
            </a:r>
            <a:r>
              <a:rPr lang="en-US" sz="17728" dirty="0">
                <a:solidFill>
                  <a:srgbClr val="22423D"/>
                </a:solidFill>
                <a:latin typeface="Isabella"/>
              </a:rPr>
              <a:t> </a:t>
            </a:r>
            <a:r>
              <a:rPr lang="en-US" sz="17728" dirty="0" err="1">
                <a:solidFill>
                  <a:srgbClr val="22423D"/>
                </a:solidFill>
                <a:latin typeface="Isabella"/>
              </a:rPr>
              <a:t>học</a:t>
            </a:r>
            <a:endParaRPr lang="en-US" sz="17728" dirty="0">
              <a:solidFill>
                <a:srgbClr val="22423D"/>
              </a:solidFill>
              <a:latin typeface="Isabella"/>
            </a:endParaRPr>
          </a:p>
          <a:p>
            <a:pPr algn="ctr">
              <a:lnSpc>
                <a:spcPts val="14355"/>
              </a:lnSpc>
            </a:pPr>
            <a:r>
              <a:rPr lang="en-US" sz="17089" dirty="0">
                <a:solidFill>
                  <a:srgbClr val="22423D"/>
                </a:solidFill>
                <a:latin typeface="Bungee Shade"/>
              </a:rPr>
              <a:t> </a:t>
            </a:r>
            <a:r>
              <a:rPr lang="en-US" sz="17089" dirty="0" err="1">
                <a:solidFill>
                  <a:srgbClr val="22423D"/>
                </a:solidFill>
                <a:latin typeface="Bungee Shade"/>
              </a:rPr>
              <a:t>Đại</a:t>
            </a:r>
            <a:r>
              <a:rPr lang="en-US" sz="17089" dirty="0">
                <a:solidFill>
                  <a:srgbClr val="22423D"/>
                </a:solidFill>
                <a:latin typeface="Bungee Shade"/>
              </a:rPr>
              <a:t>                          </a:t>
            </a:r>
          </a:p>
          <a:p>
            <a:pPr algn="ctr">
              <a:lnSpc>
                <a:spcPts val="14355"/>
              </a:lnSpc>
            </a:pPr>
            <a:r>
              <a:rPr lang="en-US" sz="17089" dirty="0">
                <a:solidFill>
                  <a:srgbClr val="22423D"/>
                </a:solidFill>
                <a:latin typeface="Bungee Shade"/>
              </a:rPr>
              <a:t>         </a:t>
            </a:r>
            <a:r>
              <a:rPr lang="en-US" sz="17089" dirty="0" err="1">
                <a:solidFill>
                  <a:srgbClr val="22423D"/>
                </a:solidFill>
                <a:latin typeface="Bungee Shade"/>
              </a:rPr>
              <a:t>học</a:t>
            </a:r>
            <a:endParaRPr lang="en-US" sz="17089" dirty="0">
              <a:solidFill>
                <a:srgbClr val="22423D"/>
              </a:solidFill>
              <a:latin typeface="Bungee Shade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73154" y="6151327"/>
            <a:ext cx="4868329" cy="50141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514203" y="4145462"/>
            <a:ext cx="2734519" cy="16957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794351" y="273484"/>
            <a:ext cx="3493649" cy="22184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21627" y="0"/>
            <a:ext cx="3985151" cy="35576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7440" y="-349084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16953" y="6431624"/>
            <a:ext cx="1803031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4562" y="-14595"/>
            <a:ext cx="17687809" cy="664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50"/>
              </a:lnSpc>
            </a:pPr>
            <a:r>
              <a:rPr lang="en-US" sz="5000" spc="830">
                <a:solidFill>
                  <a:srgbClr val="09E473"/>
                </a:solidFill>
                <a:latin typeface="Heading Now 71-78"/>
              </a:rPr>
              <a:t>Kiến thức</a:t>
            </a:r>
          </a:p>
          <a:p>
            <a:pPr algn="just">
              <a:lnSpc>
                <a:spcPts val="10140"/>
              </a:lnSpc>
            </a:pPr>
            <a:r>
              <a:rPr lang="en-US" sz="6000" spc="995">
                <a:solidFill>
                  <a:srgbClr val="03A8E8"/>
                </a:solidFill>
                <a:latin typeface="Heading Now 71-78"/>
              </a:rPr>
              <a:t>-Kỹ năng-</a:t>
            </a:r>
          </a:p>
          <a:p>
            <a:pPr algn="just">
              <a:lnSpc>
                <a:spcPts val="11829"/>
              </a:lnSpc>
            </a:pPr>
            <a:r>
              <a:rPr lang="en-US" sz="6999" spc="1161">
                <a:solidFill>
                  <a:srgbClr val="F4BB3A"/>
                </a:solidFill>
                <a:latin typeface="Heading Now 71-78"/>
              </a:rPr>
              <a:t>--Kinh nghiệm---</a:t>
            </a:r>
          </a:p>
          <a:p>
            <a:pPr algn="just">
              <a:lnSpc>
                <a:spcPts val="13520"/>
              </a:lnSpc>
            </a:pPr>
            <a:r>
              <a:rPr lang="en-US" sz="8000" spc="1328">
                <a:solidFill>
                  <a:srgbClr val="D95242"/>
                </a:solidFill>
                <a:latin typeface="Heading Now 71-78"/>
              </a:rPr>
              <a:t>---Mối quan hệ---</a:t>
            </a:r>
          </a:p>
          <a:p>
            <a:pPr algn="just">
              <a:lnSpc>
                <a:spcPts val="8187"/>
              </a:lnSpc>
            </a:pPr>
            <a:endParaRPr lang="en-US" sz="8000" spc="1328">
              <a:solidFill>
                <a:srgbClr val="D95242"/>
              </a:solidFill>
              <a:latin typeface="Heading Now 71-78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6383759"/>
            <a:ext cx="3048463" cy="30484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37235" y="6142956"/>
            <a:ext cx="6091231" cy="32892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697293" y="6731601"/>
            <a:ext cx="3478551" cy="27006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133008" y="5725766"/>
            <a:ext cx="3126292" cy="35325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83500" y="2935924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47631" y="3190243"/>
            <a:ext cx="3186537" cy="36061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12159" y="6151327"/>
            <a:ext cx="4868329" cy="50141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9735" y="2502756"/>
            <a:ext cx="18056430" cy="397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1"/>
              </a:lnSpc>
            </a:pPr>
            <a:r>
              <a:rPr lang="en-US" sz="17728">
                <a:solidFill>
                  <a:srgbClr val="22423D"/>
                </a:solidFill>
                <a:latin typeface="Dancing Script"/>
              </a:rPr>
              <a:t>Sinh viên !!! </a:t>
            </a:r>
          </a:p>
          <a:p>
            <a:pPr algn="ctr">
              <a:lnSpc>
                <a:spcPts val="14891"/>
              </a:lnSpc>
            </a:pPr>
            <a:r>
              <a:rPr lang="en-US" sz="17728">
                <a:solidFill>
                  <a:srgbClr val="22423D"/>
                </a:solidFill>
                <a:latin typeface="Dancing Script"/>
              </a:rPr>
              <a:t>Học và chơi thế nào ?                                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73154" y="6151327"/>
            <a:ext cx="4868329" cy="50141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907453" y="6789794"/>
            <a:ext cx="2578712" cy="37372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126341" y="787382"/>
            <a:ext cx="3161659" cy="24028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9551227" y="2740689"/>
            <a:ext cx="4216289" cy="30433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54671" y="355700"/>
            <a:ext cx="16045601" cy="871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E08479"/>
                </a:solidFill>
                <a:latin typeface="Noto Serif Display ExtraCondensed Light Bold"/>
              </a:rPr>
              <a:t>Học đúng cách</a:t>
            </a:r>
          </a:p>
          <a:p>
            <a:pPr algn="ctr">
              <a:lnSpc>
                <a:spcPts val="13439"/>
              </a:lnSpc>
            </a:pPr>
            <a:endParaRPr lang="en-US" sz="15999">
              <a:solidFill>
                <a:srgbClr val="E08479"/>
              </a:solidFill>
              <a:latin typeface="Noto Serif Display ExtraCondensed Light Bold"/>
            </a:endParaRPr>
          </a:p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E08479"/>
                </a:solidFill>
                <a:latin typeface="Noto Serif Display ExtraCondensed Light Bold"/>
              </a:rPr>
              <a:t>Chơi đúng chỗ</a:t>
            </a:r>
          </a:p>
          <a:p>
            <a:pPr algn="ctr">
              <a:lnSpc>
                <a:spcPts val="13439"/>
              </a:lnSpc>
            </a:pPr>
            <a:endParaRPr lang="en-US" sz="15999">
              <a:solidFill>
                <a:srgbClr val="E08479"/>
              </a:solidFill>
              <a:latin typeface="Noto Serif Display ExtraCondensed Light Bold"/>
            </a:endParaRPr>
          </a:p>
          <a:p>
            <a:pPr algn="ctr">
              <a:lnSpc>
                <a:spcPts val="13439"/>
              </a:lnSpc>
            </a:pPr>
            <a:r>
              <a:rPr lang="en-US" sz="15999">
                <a:solidFill>
                  <a:srgbClr val="E08479"/>
                </a:solidFill>
                <a:latin typeface="Noto Serif Display ExtraCondensed Light Bold"/>
              </a:rPr>
              <a:t>Tích Lũy đúng thứ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09768" y="6381412"/>
            <a:ext cx="4601493" cy="78111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2172" y="-668293"/>
            <a:ext cx="244643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64009" y="6950278"/>
            <a:ext cx="2423991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93156" y="-403679"/>
            <a:ext cx="11009614" cy="103627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3155252"/>
            <a:ext cx="16230600" cy="39764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4410" y="6958621"/>
            <a:ext cx="3161960" cy="33283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471870" y="0"/>
            <a:ext cx="3816130" cy="30149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99324" y="-2500429"/>
            <a:ext cx="545211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31147" y="7220542"/>
            <a:ext cx="4868329" cy="50141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902894"/>
            <a:ext cx="5819421" cy="483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67"/>
              </a:lnSpc>
            </a:pPr>
            <a:r>
              <a:rPr lang="en-US" sz="14603">
                <a:solidFill>
                  <a:srgbClr val="22423D"/>
                </a:solidFill>
                <a:latin typeface="Dancing Script"/>
              </a:rPr>
              <a:t>Nội Dung</a:t>
            </a:r>
          </a:p>
          <a:p>
            <a:pPr>
              <a:lnSpc>
                <a:spcPts val="12267"/>
              </a:lnSpc>
            </a:pPr>
            <a:r>
              <a:rPr lang="en-US" sz="14603">
                <a:solidFill>
                  <a:srgbClr val="22423D"/>
                </a:solidFill>
                <a:latin typeface="Dancing Script"/>
              </a:rPr>
              <a:t>Chính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98586" y="2587650"/>
            <a:ext cx="10037338" cy="414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24932" lvl="1" indent="-712466" algn="just">
              <a:lnSpc>
                <a:spcPts val="11153"/>
              </a:lnSpc>
              <a:buFont typeface="Arial"/>
              <a:buChar char="•"/>
            </a:pPr>
            <a:r>
              <a:rPr lang="en-US" sz="6599" spc="1095">
                <a:solidFill>
                  <a:srgbClr val="22423D"/>
                </a:solidFill>
                <a:latin typeface="Malik"/>
              </a:rPr>
              <a:t>Học thế nào ?</a:t>
            </a:r>
          </a:p>
          <a:p>
            <a:pPr marL="1424932" lvl="1" indent="-712466" algn="just">
              <a:lnSpc>
                <a:spcPts val="11153"/>
              </a:lnSpc>
              <a:buFont typeface="Arial"/>
              <a:buChar char="•"/>
            </a:pPr>
            <a:r>
              <a:rPr lang="en-US" sz="6599" spc="1095">
                <a:solidFill>
                  <a:srgbClr val="22423D"/>
                </a:solidFill>
                <a:latin typeface="Malik"/>
              </a:rPr>
              <a:t>Chơi làm sao ?</a:t>
            </a:r>
          </a:p>
          <a:p>
            <a:pPr algn="just">
              <a:lnSpc>
                <a:spcPts val="11153"/>
              </a:lnSpc>
            </a:pPr>
            <a:endParaRPr lang="en-US" sz="6599" spc="1095">
              <a:solidFill>
                <a:srgbClr val="22423D"/>
              </a:solidFill>
              <a:latin typeface="Malik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045422" y="7030042"/>
            <a:ext cx="4868329" cy="50141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98419" y="1792536"/>
            <a:ext cx="4198776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57230" y="6765405"/>
            <a:ext cx="508570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86071" y="4599209"/>
            <a:ext cx="3745233" cy="60898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537048" y="0"/>
            <a:ext cx="51840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28478" y="4447937"/>
            <a:ext cx="4612860" cy="58390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438232" y="5143500"/>
            <a:ext cx="3849768" cy="514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940676" y="2686797"/>
            <a:ext cx="1531114" cy="232627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250187"/>
            <a:ext cx="12508348" cy="1051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8844" dirty="0">
                <a:solidFill>
                  <a:srgbClr val="22423D"/>
                </a:solidFill>
                <a:latin typeface="Bungee Shade"/>
              </a:rPr>
              <a:t>I. </a:t>
            </a:r>
            <a:r>
              <a:rPr lang="en-US" sz="8844" dirty="0" err="1">
                <a:solidFill>
                  <a:srgbClr val="22423D"/>
                </a:solidFill>
                <a:latin typeface="Bungee Shade"/>
              </a:rPr>
              <a:t>Học</a:t>
            </a:r>
            <a:r>
              <a:rPr lang="en-US" sz="8844" dirty="0">
                <a:solidFill>
                  <a:srgbClr val="22423D"/>
                </a:solidFill>
                <a:latin typeface="Bungee Shade"/>
              </a:rPr>
              <a:t> </a:t>
            </a:r>
            <a:r>
              <a:rPr lang="en-US" sz="8844" dirty="0" err="1">
                <a:solidFill>
                  <a:srgbClr val="22423D"/>
                </a:solidFill>
                <a:latin typeface="Bungee Shade"/>
              </a:rPr>
              <a:t>Thế</a:t>
            </a:r>
            <a:r>
              <a:rPr lang="en-US" sz="8844" dirty="0">
                <a:solidFill>
                  <a:srgbClr val="22423D"/>
                </a:solidFill>
                <a:latin typeface="Bungee Shade"/>
              </a:rPr>
              <a:t> </a:t>
            </a:r>
            <a:r>
              <a:rPr lang="en-US" sz="8844" dirty="0" err="1">
                <a:solidFill>
                  <a:srgbClr val="22423D"/>
                </a:solidFill>
                <a:latin typeface="Bungee Shade"/>
              </a:rPr>
              <a:t>nào</a:t>
            </a:r>
            <a:r>
              <a:rPr lang="en-US" sz="8844" dirty="0">
                <a:solidFill>
                  <a:srgbClr val="22423D"/>
                </a:solidFill>
                <a:latin typeface="Bungee Shade"/>
              </a:rPr>
              <a:t>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7440" y="-349084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65267" y="7366108"/>
            <a:ext cx="473460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23517" y="7366108"/>
            <a:ext cx="2845655" cy="27783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7148" y="2581176"/>
            <a:ext cx="5406562" cy="426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6"/>
              </a:lnSpc>
            </a:pPr>
            <a:r>
              <a:rPr lang="en-US" sz="12865">
                <a:solidFill>
                  <a:srgbClr val="22423D"/>
                </a:solidFill>
                <a:latin typeface="Fraunces SemiBold"/>
              </a:rPr>
              <a:t>Study Not Learn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1570" y="2044783"/>
            <a:ext cx="11467730" cy="1085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63"/>
              </a:lnSpc>
            </a:pPr>
            <a:r>
              <a:rPr lang="en-US" sz="5067" spc="841">
                <a:solidFill>
                  <a:srgbClr val="C88E69"/>
                </a:solidFill>
                <a:latin typeface="Heading Now 71-78 Bold Italics"/>
              </a:rPr>
              <a:t>-Tìm hiểu -</a:t>
            </a:r>
          </a:p>
          <a:p>
            <a:pPr algn="just">
              <a:lnSpc>
                <a:spcPts val="8563"/>
              </a:lnSpc>
            </a:pPr>
            <a:endParaRPr lang="en-US" sz="5067" spc="841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563"/>
              </a:lnSpc>
            </a:pPr>
            <a:endParaRPr lang="en-US" sz="5067" spc="841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563"/>
              </a:lnSpc>
            </a:pPr>
            <a:r>
              <a:rPr lang="en-US" sz="5067" spc="841">
                <a:solidFill>
                  <a:srgbClr val="C88E69"/>
                </a:solidFill>
                <a:latin typeface="Heading Now 71-78 Bold Italics"/>
              </a:rPr>
              <a:t>-Khám phá -</a:t>
            </a:r>
          </a:p>
          <a:p>
            <a:pPr algn="just">
              <a:lnSpc>
                <a:spcPts val="8563"/>
              </a:lnSpc>
            </a:pPr>
            <a:endParaRPr lang="en-US" sz="5067" spc="841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563"/>
              </a:lnSpc>
            </a:pPr>
            <a:r>
              <a:rPr lang="en-US" sz="5067" spc="841">
                <a:solidFill>
                  <a:srgbClr val="C88E69"/>
                </a:solidFill>
                <a:latin typeface="Heading Now 71-78 Italics"/>
              </a:rPr>
              <a:t> </a:t>
            </a:r>
          </a:p>
          <a:p>
            <a:pPr algn="just">
              <a:lnSpc>
                <a:spcPts val="8901"/>
              </a:lnSpc>
            </a:pPr>
            <a:r>
              <a:rPr lang="en-US" sz="5267" spc="874">
                <a:solidFill>
                  <a:srgbClr val="C88E69"/>
                </a:solidFill>
                <a:latin typeface="Heading Now 71-78 Bold Italics"/>
              </a:rPr>
              <a:t>-Nghiên cứu-</a:t>
            </a:r>
          </a:p>
          <a:p>
            <a:pPr algn="just">
              <a:lnSpc>
                <a:spcPts val="8394"/>
              </a:lnSpc>
            </a:pPr>
            <a:endParaRPr lang="en-US" sz="5267" spc="874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394"/>
              </a:lnSpc>
            </a:pPr>
            <a:endParaRPr lang="en-US" sz="5267" spc="874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394"/>
              </a:lnSpc>
            </a:pPr>
            <a:endParaRPr lang="en-US" sz="5267" spc="874">
              <a:solidFill>
                <a:srgbClr val="C88E69"/>
              </a:solidFill>
              <a:latin typeface="Heading Now 71-78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207440" y="658177"/>
            <a:ext cx="12508348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Bungee Shade"/>
              </a:rPr>
              <a:t>I. Học Thế nào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893957" y="-819247"/>
            <a:ext cx="4788085" cy="52563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06800" y="7039323"/>
            <a:ext cx="2682658" cy="36886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2221312" y="3510310"/>
            <a:ext cx="5060979" cy="74625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75056" y="508533"/>
            <a:ext cx="1929223" cy="18169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9178" y="1808943"/>
            <a:ext cx="1723793" cy="189997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327528" y="2468942"/>
            <a:ext cx="13930482" cy="5376210"/>
            <a:chOff x="0" y="0"/>
            <a:chExt cx="18573976" cy="7168280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8573976" cy="1657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86"/>
                </a:lnSpc>
              </a:pPr>
              <a:endParaRPr/>
            </a:p>
            <a:p>
              <a:pPr marL="784346" lvl="1" indent="-392173">
                <a:lnSpc>
                  <a:spcPts val="5086"/>
                </a:lnSpc>
                <a:buFont typeface="Arial"/>
                <a:buChar char="•"/>
              </a:pPr>
              <a:r>
                <a:rPr lang="en-US" sz="3632">
                  <a:solidFill>
                    <a:srgbClr val="323232"/>
                  </a:solidFill>
                  <a:latin typeface="Calistoga Bold"/>
                </a:rPr>
                <a:t>Có cho mình câu hỏi, thách thức cụ thể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508585"/>
              <a:ext cx="18573976" cy="80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346" lvl="1" indent="-392173">
                <a:lnSpc>
                  <a:spcPts val="5086"/>
                </a:lnSpc>
                <a:buFont typeface="Arial"/>
                <a:buChar char="•"/>
              </a:pPr>
              <a:r>
                <a:rPr lang="en-US" sz="3632">
                  <a:solidFill>
                    <a:srgbClr val="323232"/>
                  </a:solidFill>
                  <a:latin typeface="Calistoga Bold"/>
                </a:rPr>
                <a:t>Phân tích và Hệ thống hóa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49380"/>
              <a:ext cx="18573976" cy="80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346" lvl="1" indent="-392173">
                <a:lnSpc>
                  <a:spcPts val="5086"/>
                </a:lnSpc>
                <a:buFont typeface="Arial"/>
                <a:buChar char="•"/>
              </a:pPr>
              <a:r>
                <a:rPr lang="en-US" sz="3632">
                  <a:solidFill>
                    <a:srgbClr val="323232"/>
                  </a:solidFill>
                  <a:latin typeface="Calistoga Bold"/>
                </a:rPr>
                <a:t>Thu thập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367791"/>
              <a:ext cx="18573976" cy="80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346" lvl="1" indent="-392173">
                <a:lnSpc>
                  <a:spcPts val="5086"/>
                </a:lnSpc>
                <a:buFont typeface="Arial"/>
                <a:buChar char="•"/>
              </a:pPr>
              <a:r>
                <a:rPr lang="en-US" sz="3632">
                  <a:solidFill>
                    <a:srgbClr val="323232"/>
                  </a:solidFill>
                  <a:latin typeface="Calistoga Bold"/>
                </a:rPr>
                <a:t>Lựa chọn phương thức, chiến lược phù hợp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043254" y="7241595"/>
            <a:ext cx="2696568" cy="304540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213504" y="4563950"/>
            <a:ext cx="2484408" cy="247537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076189" y="7946909"/>
            <a:ext cx="2994091" cy="234009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411215" y="807421"/>
            <a:ext cx="1110449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8050">
                <a:solidFill>
                  <a:srgbClr val="4F674F"/>
                </a:solidFill>
                <a:latin typeface="Calistoga"/>
              </a:rPr>
              <a:t>-Tìm hiểu-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0291" y="3662594"/>
            <a:ext cx="11102073" cy="5219359"/>
            <a:chOff x="0" y="0"/>
            <a:chExt cx="14802765" cy="6959145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Tham gia các dự án nghiên cứu, thực hành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3442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Đọc sách và tài liệu ngoài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46510"/>
              <a:ext cx="14802765" cy="186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Các hoạt động ngoại khóa, hội thảo, hội nghị để mở rộng kiến thức và kinh nghiệm..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05713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Hỏi bạn bè, google, facebook, thầy cô,.....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28037" y="4180575"/>
            <a:ext cx="6956631" cy="70854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306255" y="-1119079"/>
            <a:ext cx="6034849" cy="62625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436842">
            <a:off x="1057374" y="2384215"/>
            <a:ext cx="2340418" cy="23926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288830" y="7424858"/>
            <a:ext cx="3429121" cy="38411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032432" y="726949"/>
            <a:ext cx="1599817" cy="15998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965621" y="5816262"/>
            <a:ext cx="1814179" cy="13886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70747" y="9210647"/>
            <a:ext cx="3239214" cy="107635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521361" y="998220"/>
            <a:ext cx="1173793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4F674F"/>
                </a:solidFill>
                <a:latin typeface="Calistoga Bold"/>
              </a:rPr>
              <a:t>-Khám phá-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27502" y="788356"/>
            <a:ext cx="993661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>
                <a:solidFill>
                  <a:srgbClr val="4F674F"/>
                </a:solidFill>
                <a:latin typeface="Calistoga"/>
              </a:rPr>
              <a:t>-Nghiên cứu-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12356" y="8749996"/>
            <a:ext cx="5277691" cy="54054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90427" y="6880586"/>
            <a:ext cx="3337747" cy="37388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200020" y="6639060"/>
            <a:ext cx="4457439" cy="59794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22805" y="8680319"/>
            <a:ext cx="2808145" cy="2772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4283975"/>
            <a:ext cx="1448079" cy="136382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124054" y="-804162"/>
            <a:ext cx="3006896" cy="27335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241701" y="-209020"/>
            <a:ext cx="3074550" cy="33092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5384199" y="3576320"/>
            <a:ext cx="2903801" cy="25117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257420" y="2424695"/>
            <a:ext cx="11102073" cy="5943259"/>
            <a:chOff x="0" y="0"/>
            <a:chExt cx="14802765" cy="792434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14802765" cy="186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Phát triển kiến thức mới trong một lĩnh vực nhất định.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33442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Đào sâu và hiểu rõ vấn đề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611710"/>
              <a:ext cx="14802765" cy="90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Mở rộng kiến thức, đưa ra giải pháp mới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057130"/>
              <a:ext cx="14802765" cy="186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88576" lvl="1" indent="-444288">
                <a:lnSpc>
                  <a:spcPts val="5761"/>
                </a:lnSpc>
                <a:buFont typeface="Arial"/>
                <a:buChar char="•"/>
              </a:pPr>
              <a:r>
                <a:rPr lang="en-US" sz="4115">
                  <a:solidFill>
                    <a:srgbClr val="323232"/>
                  </a:solidFill>
                  <a:latin typeface="Calistoga Bold"/>
                </a:rPr>
                <a:t>Tham gia vào các câu lạc bộ học thuật, nhóm nghiên cứu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878632" y="7984490"/>
            <a:ext cx="2533724" cy="254762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-207272" y="562608"/>
            <a:ext cx="3204526" cy="2884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32469" y="-1406956"/>
            <a:ext cx="4813501" cy="5492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65267" y="7366108"/>
            <a:ext cx="473460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54572" y="5723275"/>
            <a:ext cx="6824261" cy="45637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6172200"/>
            <a:ext cx="5325035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0" y="2649141"/>
            <a:ext cx="2898019" cy="36810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242325" y="0"/>
            <a:ext cx="2980485" cy="29154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527390" y="2623412"/>
            <a:ext cx="3387182" cy="338718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578833" y="3422105"/>
            <a:ext cx="3437354" cy="343735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5822" y="1247799"/>
            <a:ext cx="14540662" cy="121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8844">
                <a:solidFill>
                  <a:srgbClr val="496592"/>
                </a:solidFill>
                <a:latin typeface="Bungee Shade"/>
              </a:rPr>
              <a:t>II.CHƠI LÀM SAO ??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9551227" y="2740689"/>
            <a:ext cx="4216289" cy="30433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2877" y="2123352"/>
            <a:ext cx="6122274" cy="568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2"/>
              </a:lnSpc>
            </a:pPr>
            <a:r>
              <a:rPr lang="en-US" sz="16003">
                <a:solidFill>
                  <a:srgbClr val="22423D"/>
                </a:solidFill>
                <a:latin typeface="Heading Now 31-38 Italics"/>
              </a:rPr>
              <a:t>Giải trí</a:t>
            </a:r>
          </a:p>
          <a:p>
            <a:pPr algn="ctr">
              <a:lnSpc>
                <a:spcPts val="13442"/>
              </a:lnSpc>
            </a:pPr>
            <a:r>
              <a:rPr lang="en-US" sz="16003">
                <a:solidFill>
                  <a:srgbClr val="22423D"/>
                </a:solidFill>
                <a:latin typeface="Heading Now 31-38 Italics"/>
              </a:rPr>
              <a:t>và</a:t>
            </a:r>
          </a:p>
          <a:p>
            <a:pPr algn="ctr">
              <a:lnSpc>
                <a:spcPts val="13442"/>
              </a:lnSpc>
            </a:pPr>
            <a:r>
              <a:rPr lang="en-US" sz="16003">
                <a:solidFill>
                  <a:srgbClr val="22423D"/>
                </a:solidFill>
                <a:latin typeface="Heading Now 31-38 Italics"/>
              </a:rPr>
              <a:t>Phát triển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14488" y="7639050"/>
            <a:ext cx="2423991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25543" y="1200472"/>
            <a:ext cx="12166071" cy="1095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77"/>
              </a:lnSpc>
            </a:pPr>
            <a:r>
              <a:rPr lang="en-US" sz="5075" spc="842">
                <a:solidFill>
                  <a:srgbClr val="C88E69"/>
                </a:solidFill>
                <a:latin typeface="Heading Now 71-78 Bold Italics"/>
              </a:rPr>
              <a:t>-Ngao du -</a:t>
            </a:r>
          </a:p>
          <a:p>
            <a:pPr algn="just">
              <a:lnSpc>
                <a:spcPts val="8577"/>
              </a:lnSpc>
            </a:pPr>
            <a:endParaRPr lang="en-US" sz="5075" spc="842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577"/>
              </a:lnSpc>
            </a:pPr>
            <a:r>
              <a:rPr lang="en-US" sz="5075" spc="842">
                <a:solidFill>
                  <a:srgbClr val="C88E69"/>
                </a:solidFill>
                <a:latin typeface="Heading Now 71-78 Bold Italics"/>
              </a:rPr>
              <a:t>-Mở rông hiểu biết-</a:t>
            </a:r>
          </a:p>
          <a:p>
            <a:pPr algn="just">
              <a:lnSpc>
                <a:spcPts val="8577"/>
              </a:lnSpc>
            </a:pPr>
            <a:endParaRPr lang="en-US" sz="5075" spc="842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936"/>
              </a:lnSpc>
            </a:pPr>
            <a:r>
              <a:rPr lang="en-US" sz="5287" spc="877">
                <a:solidFill>
                  <a:srgbClr val="C88E69"/>
                </a:solidFill>
                <a:latin typeface="Heading Now 71-78 Bold Italics"/>
              </a:rPr>
              <a:t>-Giao lưu-</a:t>
            </a:r>
          </a:p>
          <a:p>
            <a:pPr algn="just">
              <a:lnSpc>
                <a:spcPts val="8936"/>
              </a:lnSpc>
            </a:pPr>
            <a:endParaRPr lang="en-US" sz="5287" spc="877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936"/>
              </a:lnSpc>
            </a:pPr>
            <a:r>
              <a:rPr lang="en-US" sz="5287" spc="877">
                <a:solidFill>
                  <a:srgbClr val="C88E69"/>
                </a:solidFill>
                <a:latin typeface="Heading Now 71-78 Bold Italics"/>
              </a:rPr>
              <a:t>-Trải nghiệm-</a:t>
            </a:r>
          </a:p>
          <a:p>
            <a:pPr algn="just">
              <a:lnSpc>
                <a:spcPts val="8398"/>
              </a:lnSpc>
            </a:pPr>
            <a:endParaRPr lang="en-US" sz="5287" spc="877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398"/>
              </a:lnSpc>
            </a:pPr>
            <a:endParaRPr lang="en-US" sz="5287" spc="877">
              <a:solidFill>
                <a:srgbClr val="C88E69"/>
              </a:solidFill>
              <a:latin typeface="Heading Now 71-78 Bold Italics"/>
            </a:endParaRPr>
          </a:p>
          <a:p>
            <a:pPr algn="just">
              <a:lnSpc>
                <a:spcPts val="8398"/>
              </a:lnSpc>
            </a:pPr>
            <a:endParaRPr lang="en-US" sz="5287" spc="877">
              <a:solidFill>
                <a:srgbClr val="C88E69"/>
              </a:solidFill>
              <a:latin typeface="Heading Now 71-78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91833" y="2819400"/>
            <a:ext cx="1061544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494949"/>
                </a:solidFill>
                <a:latin typeface="Quicksand"/>
              </a:rPr>
              <a:t>Đi đây đi đó, đến những nơi chưa từng đến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75001" y="4476750"/>
            <a:ext cx="1058171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494949"/>
                </a:solidFill>
                <a:latin typeface="Quicksand"/>
              </a:rPr>
              <a:t>Biết những thứ chưa từng biết, khám phá những điều mới mẻ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5001" y="6854441"/>
            <a:ext cx="1058171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494949"/>
                </a:solidFill>
                <a:latin typeface="Quicksand"/>
              </a:rPr>
              <a:t>Quen những người bạn mới, kết nối những điều tốt đẹp xung quanh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91833" y="9105900"/>
            <a:ext cx="1026488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494949"/>
                </a:solidFill>
                <a:latin typeface="Quicksand"/>
              </a:rPr>
              <a:t>Tạo những kí ức, những kỉ niệm, từ đó góp phần phát triển bản thân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3126" y="290060"/>
            <a:ext cx="10335035" cy="81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6058" dirty="0">
                <a:solidFill>
                  <a:srgbClr val="496592"/>
                </a:solidFill>
                <a:latin typeface="Bungee Shade"/>
              </a:rPr>
              <a:t>II.CHƠI LÀM SAO ??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304</Words>
  <Application>Microsoft Office PowerPoint</Application>
  <PresentationFormat>Custom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Heading Now 31-38 Italics</vt:lpstr>
      <vt:lpstr>Quicksand</vt:lpstr>
      <vt:lpstr>Isabella</vt:lpstr>
      <vt:lpstr>Arial</vt:lpstr>
      <vt:lpstr>Heading Now 71-78 Bold Italics</vt:lpstr>
      <vt:lpstr>Glacial Indifference</vt:lpstr>
      <vt:lpstr>Fraunces SemiBold</vt:lpstr>
      <vt:lpstr>Noto Serif Display ExtraCondensed Light Bold</vt:lpstr>
      <vt:lpstr>Calistoga Bold</vt:lpstr>
      <vt:lpstr>Bungee Shade</vt:lpstr>
      <vt:lpstr>Heading Now 71-78</vt:lpstr>
      <vt:lpstr>Calibri</vt:lpstr>
      <vt:lpstr>Malik</vt:lpstr>
      <vt:lpstr>Heading Now 71-78 Italics</vt:lpstr>
      <vt:lpstr>Dancing Script</vt:lpstr>
      <vt:lpstr>Calistoga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Thi kết thúc học phần</dc:title>
  <dc:creator>Tĩnh Trần</dc:creator>
  <cp:lastModifiedBy>quachtinhit04@gmail.com</cp:lastModifiedBy>
  <cp:revision>2</cp:revision>
  <dcterms:created xsi:type="dcterms:W3CDTF">2006-08-16T00:00:00Z</dcterms:created>
  <dcterms:modified xsi:type="dcterms:W3CDTF">2023-05-29T09:51:50Z</dcterms:modified>
  <dc:identifier>DAFh8W-oR3Y</dc:identifier>
</cp:coreProperties>
</file>